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tableStyles.xml" ContentType="application/vnd.openxmlformats-officedocument.presentationml.tableStyles+xml"/>
  <Override PartName="/ppt/slides/slide18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presProps.xml" ContentType="application/vnd.openxmlformats-officedocument.presentationml.presProp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 hidden="0"/>
          <p:cNvSpPr/>
          <p:nvPr isPhoto="0" userDrawn="0"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 fill="norm" stroke="1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4529540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 hidden="0"/>
          <p:cNvSpPr/>
          <p:nvPr isPhoto="0" userDrawn="0"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3275012" y="3505199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 hidden="0"/>
          <p:cNvSpPr/>
          <p:nvPr isPhoto="0" userDrawn="0"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  <p:sp>
        <p:nvSpPr>
          <p:cNvPr id="11" name="TextBox 13" hidden="0"/>
          <p:cNvSpPr>
            <a:spLocks noAdjustHandles="0" noChangeArrowheads="0"/>
          </p:cNvSpPr>
          <p:nvPr isPhoto="0" userDrawn="0"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2" name="TextBox 14" hidden="0"/>
          <p:cNvSpPr>
            <a:spLocks noAdjustHandles="0" noChangeArrowheads="0"/>
          </p:cNvSpPr>
          <p:nvPr isPhoto="0" userDrawn="0"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 hidden="0"/>
          <p:cNvSpPr/>
          <p:nvPr isPhoto="0" userDrawn="0"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 hidden="0"/>
          <p:cNvSpPr/>
          <p:nvPr isPhoto="0" userDrawn="0"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  <p:sp>
        <p:nvSpPr>
          <p:cNvPr id="11" name="TextBox 16" hidden="0"/>
          <p:cNvSpPr>
            <a:spLocks noAdjustHandles="0" noChangeArrowheads="0"/>
          </p:cNvSpPr>
          <p:nvPr isPhoto="0" userDrawn="0"/>
        </p:nvSpPr>
        <p:spPr bwMode="auto">
          <a:xfrm>
            <a:off x="2467651" y="648005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2" name="TextBox 17" hidden="0"/>
          <p:cNvSpPr>
            <a:spLocks noAdjustHandles="0" noChangeArrowheads="0"/>
          </p:cNvSpPr>
          <p:nvPr isPhoto="0" userDrawn="0"/>
        </p:nvSpPr>
        <p:spPr bwMode="auto">
          <a:xfrm>
            <a:off x="11114852" y="290530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 hidden="0"/>
          <p:cNvSpPr/>
          <p:nvPr isPhoto="0" userDrawn="0"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9294812" y="627405"/>
            <a:ext cx="2207601" cy="5283817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2589212" y="627405"/>
            <a:ext cx="6477000" cy="528381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92925" y="624110"/>
            <a:ext cx="8911687" cy="128089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589212" y="2133600"/>
            <a:ext cx="8915400" cy="377762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 hidden="0"/>
          <p:cNvSpPr/>
          <p:nvPr isPhoto="0" userDrawn="0"/>
        </p:nvSpPr>
        <p:spPr bwMode="auto">
          <a:xfrm flipV="1">
            <a:off x="-4189" y="31781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3244139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7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9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787782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 hidden="0"/>
          <p:cNvSpPr/>
          <p:nvPr isPhoto="0" userDrawn="0"/>
        </p:nvSpPr>
        <p:spPr bwMode="auto">
          <a:xfrm flipV="1">
            <a:off x="-4189" y="71437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 hidden="0"/>
          <p:cNvSpPr/>
          <p:nvPr isPhoto="0" userDrawn="0"/>
        </p:nvSpPr>
        <p:spPr bwMode="auto">
          <a:xfrm flipV="1">
            <a:off x="-4189" y="4911725"/>
            <a:ext cx="1588526" cy="507296"/>
          </a:xfrm>
          <a:custGeom>
            <a:avLst/>
            <a:gdLst/>
            <a:ahLst/>
            <a:cxnLst/>
            <a:rect l="l" t="t" r="r" b="b"/>
            <a:pathLst>
              <a:path w="9248" h="10000" fill="norm" stroke="1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531812" y="4983087"/>
            <a:ext cx="779766" cy="365125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22" hidden="0"/>
          <p:cNvGrpSpPr/>
          <p:nvPr isPhoto="0" userDrawn="0"/>
        </p:nvGrpSpPr>
        <p:grpSpPr bwMode="auto"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5" name="Freeform 11" hidden="0"/>
            <p:cNvSpPr/>
            <p:nvPr isPhoto="0" userDrawn="0"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 fill="norm" stroke="1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" name="Freeform 12" hidden="0"/>
            <p:cNvSpPr/>
            <p:nvPr isPhoto="0" userDrawn="0"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 fill="norm" stroke="1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" name="Freeform 13" hidden="0"/>
            <p:cNvSpPr/>
            <p:nvPr isPhoto="0" userDrawn="0"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 fill="norm" stroke="1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" name="Freeform 14" hidden="0"/>
            <p:cNvSpPr/>
            <p:nvPr isPhoto="0" userDrawn="0"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 fill="norm" stroke="1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5" hidden="0"/>
            <p:cNvSpPr/>
            <p:nvPr isPhoto="0" userDrawn="0"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 fill="norm" stroke="1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6" hidden="0"/>
            <p:cNvSpPr/>
            <p:nvPr isPhoto="0" userDrawn="0"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 fill="norm" stroke="1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7" hidden="0"/>
            <p:cNvSpPr/>
            <p:nvPr isPhoto="0" userDrawn="0"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 fill="norm" stroke="1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8" hidden="0"/>
            <p:cNvSpPr/>
            <p:nvPr isPhoto="0" userDrawn="0"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 fill="norm" stroke="1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9" hidden="0"/>
            <p:cNvSpPr/>
            <p:nvPr isPhoto="0" userDrawn="0"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 fill="norm" stroke="1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20" hidden="0"/>
            <p:cNvSpPr/>
            <p:nvPr isPhoto="0" userDrawn="0"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 fill="norm" stroke="1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21" hidden="0"/>
            <p:cNvSpPr/>
            <p:nvPr isPhoto="0" userDrawn="0"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fill="norm" stroke="1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22" hidden="0"/>
            <p:cNvSpPr/>
            <p:nvPr isPhoto="0" userDrawn="0"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 fill="norm" stroke="1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" name="Group 9" hidden="0"/>
          <p:cNvGrpSpPr/>
          <p:nvPr isPhoto="0" userDrawn="0"/>
        </p:nvGrpSpPr>
        <p:grpSpPr bwMode="auto"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8" name="Freeform 27" hidden="0"/>
            <p:cNvSpPr/>
            <p:nvPr isPhoto="0" userDrawn="0"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 fill="norm" stroke="1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28" hidden="0"/>
            <p:cNvSpPr/>
            <p:nvPr isPhoto="0" userDrawn="0"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 fill="norm" stroke="1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29" hidden="0"/>
            <p:cNvSpPr/>
            <p:nvPr isPhoto="0" userDrawn="0"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 fill="norm" stroke="1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0" hidden="0"/>
            <p:cNvSpPr/>
            <p:nvPr isPhoto="0" userDrawn="0"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 fill="norm" stroke="1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1" hidden="0"/>
            <p:cNvSpPr/>
            <p:nvPr isPhoto="0" userDrawn="0"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 fill="norm" stroke="1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32" hidden="0"/>
            <p:cNvSpPr/>
            <p:nvPr isPhoto="0" userDrawn="0"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 fill="norm" stroke="1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33" hidden="0"/>
            <p:cNvSpPr/>
            <p:nvPr isPhoto="0" userDrawn="0"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 fill="norm" stroke="1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4" hidden="0"/>
            <p:cNvSpPr/>
            <p:nvPr isPhoto="0" userDrawn="0"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 fill="norm" stroke="1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5" hidden="0"/>
            <p:cNvSpPr/>
            <p:nvPr isPhoto="0" userDrawn="0"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 fill="norm" stroke="1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6" hidden="0"/>
            <p:cNvSpPr/>
            <p:nvPr isPhoto="0" userDrawn="0"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 fill="norm" stroke="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7" hidden="0"/>
            <p:cNvSpPr/>
            <p:nvPr isPhoto="0" userDrawn="0"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 fill="norm" stroke="1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8" hidden="0"/>
            <p:cNvSpPr/>
            <p:nvPr isPhoto="0" userDrawn="0"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 fill="norm" stroke="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0" name="Rectangle 6" hidden="0"/>
          <p:cNvSpPr/>
          <p:nvPr isPhoto="0" userDrawn="0"/>
        </p:nvSpPr>
        <p:spPr bwMode="auto"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2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33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34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gray">
          <a:xfrm>
            <a:off x="531812" y="787782"/>
            <a:ext cx="779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944443" y="653561"/>
            <a:ext cx="9193979" cy="4445976"/>
          </a:xfrm>
        </p:spPr>
        <p:txBody>
          <a:bodyPr/>
          <a:lstStyle/>
          <a:p>
            <a:pPr algn="ctr">
              <a:defRPr/>
            </a:pPr>
            <a:r>
              <a:rPr lang="ru-RU" sz="8000"/>
              <a:t>Федеральная </a:t>
            </a:r>
            <a:r>
              <a:rPr lang="ru-RU" sz="8000"/>
              <a:t>образовательная </a:t>
            </a:r>
            <a:r>
              <a:rPr lang="ru-RU" sz="8000"/>
              <a:t>программа</a:t>
            </a:r>
            <a:endParaRPr sz="9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4128" y="-130629"/>
            <a:ext cx="1213787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95943" y="61651"/>
            <a:ext cx="11874137" cy="6691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1440" y="0"/>
            <a:ext cx="11978640" cy="6788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15830" y="117566"/>
            <a:ext cx="11976169" cy="6744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17566" y="0"/>
            <a:ext cx="11978640" cy="2363082"/>
          </a:xfrm>
          <a:prstGeom prst="rect">
            <a:avLst/>
          </a:prstGeom>
        </p:spPr>
      </p:pic>
      <p:pic>
        <p:nvPicPr>
          <p:cNvPr id="5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9669" y="3172979"/>
            <a:ext cx="12074434" cy="2993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74" y="-1"/>
            <a:ext cx="12189426" cy="6859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169" y="130629"/>
            <a:ext cx="12166831" cy="6727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30630" y="70299"/>
            <a:ext cx="12061370" cy="6670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38070" y="156754"/>
            <a:ext cx="11953929" cy="6677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5578" y="0"/>
            <a:ext cx="12156421" cy="6878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90142" y="0"/>
            <a:ext cx="11601858" cy="6687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-51749" y="0"/>
            <a:ext cx="1229549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-4497" y="0"/>
            <a:ext cx="12038313" cy="676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34298" y="91440"/>
            <a:ext cx="12086737" cy="676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2879" y="0"/>
            <a:ext cx="12159121" cy="6876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09005" y="90941"/>
            <a:ext cx="11848012" cy="6767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53635" y="522904"/>
            <a:ext cx="8915399" cy="495999"/>
          </a:xfrm>
        </p:spPr>
        <p:txBody>
          <a:bodyPr/>
          <a:lstStyle/>
          <a:p>
            <a:pPr>
              <a:defRPr/>
            </a:pPr>
            <a:r>
              <a:rPr lang="ru-RU" sz="4300"/>
              <a:t>Изменения в законодательстве</a:t>
            </a:r>
            <a:endParaRPr lang="ru-RU" sz="4300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496387" y="5122691"/>
            <a:ext cx="11443062" cy="572589"/>
          </a:xfrm>
        </p:spPr>
        <p:txBody>
          <a:bodyPr/>
          <a:lstStyle/>
          <a:p>
            <a:pPr>
              <a:defRPr/>
            </a:pPr>
            <a:r>
              <a:rPr lang="ru-RU" sz="1100"/>
              <a:t>РЕКОМЕНДАЦИИ ПО </a:t>
            </a:r>
            <a:r>
              <a:rPr lang="ru-RU" sz="1100"/>
              <a:t>ФОРМИРОВАНИЮ ИНФРАСТРУКТУРЫ </a:t>
            </a:r>
            <a:r>
              <a:rPr lang="ru-RU" sz="1100"/>
              <a:t>ДОШКОЛЬНЫХ ОБРАЗОВАТЕЛЬНЫХ </a:t>
            </a:r>
            <a:r>
              <a:rPr lang="ru-RU" sz="1100"/>
              <a:t>ОРГАНИЗАЦИЙ И </a:t>
            </a:r>
            <a:r>
              <a:rPr lang="ru-RU" sz="1100"/>
              <a:t>КОМПЛЕКТАЦИИ  УЧЕБНО-МЕТОДИЧЕСКИХ </a:t>
            </a:r>
            <a:r>
              <a:rPr lang="ru-RU" sz="1100"/>
              <a:t>МАТЕРИАЛОВ В ЦЕЛЯХ </a:t>
            </a:r>
            <a:r>
              <a:rPr lang="ru-RU" sz="1100"/>
              <a:t>РЕАЛИЗАЦИИ ОБРАЗОВАТЕЛЬНЫХ </a:t>
            </a:r>
            <a:r>
              <a:rPr lang="ru-RU" sz="1100"/>
              <a:t>ПРОГРАММ ДОШКОЛЬНОГО ОБРАЗОВАНИЯ</a:t>
            </a:r>
            <a:endParaRPr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96387" y="3440833"/>
            <a:ext cx="11443063" cy="683623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ru-RU" sz="1600"/>
              <a:t>Федеральный закон от 24.09.2022  ·  № </a:t>
            </a:r>
            <a:r>
              <a:rPr lang="ru-RU" sz="1600"/>
              <a:t>371-ФЗ О </a:t>
            </a:r>
            <a:r>
              <a:rPr lang="ru-RU" sz="1600"/>
              <a:t>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  <a:endParaRPr sz="900"/>
          </a:p>
          <a:p>
            <a:pPr>
              <a:lnSpc>
                <a:spcPct val="80000"/>
              </a:lnSpc>
              <a:defRPr/>
            </a:pPr>
            <a:endParaRPr lang="ru-RU" sz="900"/>
          </a:p>
        </p:txBody>
      </p:sp>
      <p:sp>
        <p:nvSpPr>
          <p:cNvPr id="7" name="Текст 3" hidden="0"/>
          <p:cNvSpPr>
            <a:spLocks noAdjustHandles="0" noChangeArrowheads="0"/>
          </p:cNvSpPr>
          <p:nvPr isPhoto="0" userDrawn="0"/>
        </p:nvSpPr>
        <p:spPr bwMode="auto">
          <a:xfrm>
            <a:off x="496387" y="4229907"/>
            <a:ext cx="11443063" cy="6836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None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ru-RU" sz="1500"/>
              <a:t>Приказ  </a:t>
            </a:r>
            <a:r>
              <a:rPr lang="ru-RU" sz="1500"/>
              <a:t>Минпросещения</a:t>
            </a:r>
            <a:r>
              <a:rPr lang="ru-RU" sz="1500"/>
              <a:t>  №1048 от 01.12.2022 года О внесении изменений в Порядок </a:t>
            </a:r>
            <a:r>
              <a:rPr lang="ru-RU" sz="1500"/>
              <a:t>организации и осуществления образовательной деятельности по основным образовательным программам - образовательным программам дошкольного </a:t>
            </a:r>
            <a:r>
              <a:rPr lang="ru-RU" sz="1500"/>
              <a:t>образования от </a:t>
            </a:r>
            <a:r>
              <a:rPr lang="ru-RU" sz="1500"/>
              <a:t>30 августа 2013 г. № 1014</a:t>
            </a:r>
            <a:r>
              <a:rPr lang="ru-RU" sz="1500" b="1"/>
              <a:t>".</a:t>
            </a:r>
            <a:endParaRPr lang="ru-RU" sz="1500" b="1"/>
          </a:p>
          <a:p>
            <a:pPr>
              <a:lnSpc>
                <a:spcPct val="80000"/>
              </a:lnSpc>
              <a:defRPr/>
            </a:pPr>
            <a:endParaRPr lang="ru-RU" sz="1500"/>
          </a:p>
        </p:txBody>
      </p:sp>
      <p:sp>
        <p:nvSpPr>
          <p:cNvPr id="8" name="Текст 3" hidden="0"/>
          <p:cNvSpPr>
            <a:spLocks noAdjustHandles="0" noChangeArrowheads="0"/>
          </p:cNvSpPr>
          <p:nvPr isPhoto="0" userDrawn="0"/>
        </p:nvSpPr>
        <p:spPr bwMode="auto">
          <a:xfrm>
            <a:off x="496388" y="2607531"/>
            <a:ext cx="11443063" cy="6836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None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Редакция от 24 сен </a:t>
            </a:r>
            <a:r>
              <a:rPr lang="ru-RU"/>
              <a:t>2022 Федеральный </a:t>
            </a:r>
            <a:r>
              <a:rPr lang="ru-RU"/>
              <a:t>закон от 31.07.2020 № </a:t>
            </a:r>
            <a:r>
              <a:rPr lang="ru-RU"/>
              <a:t>247-ФЗ.Об </a:t>
            </a:r>
            <a:r>
              <a:rPr lang="ru-RU"/>
              <a:t>обязательных требованиях в Российской Федерации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9" name="Текст 3" hidden="0"/>
          <p:cNvSpPr>
            <a:spLocks noAdjustHandles="0" noChangeArrowheads="0"/>
          </p:cNvSpPr>
          <p:nvPr isPhoto="0" userDrawn="0"/>
        </p:nvSpPr>
        <p:spPr bwMode="auto">
          <a:xfrm>
            <a:off x="381590" y="1328055"/>
            <a:ext cx="11443063" cy="6836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None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Приказ </a:t>
            </a:r>
            <a:r>
              <a:rPr lang="ru-RU"/>
              <a:t>от 08.11.2023 №955, который вносит изменения во ФГОС ДО, НОО, ООО, для обучающихся с ОВЗ и у/о</a:t>
            </a:r>
            <a:endParaRPr lang="ru-RU"/>
          </a:p>
        </p:txBody>
      </p:sp>
      <p:sp>
        <p:nvSpPr>
          <p:cNvPr id="10" name="Текст 3" hidden="0"/>
          <p:cNvSpPr>
            <a:spLocks noAdjustHandles="0" noChangeArrowheads="0"/>
          </p:cNvSpPr>
          <p:nvPr isPhoto="0" userDrawn="0"/>
        </p:nvSpPr>
        <p:spPr bwMode="auto">
          <a:xfrm>
            <a:off x="496388" y="1965688"/>
            <a:ext cx="11443063" cy="6079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None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/>
              <a:t>ПРИКАЗ от </a:t>
            </a:r>
            <a:r>
              <a:rPr lang="ru-RU" sz="1400"/>
              <a:t>25 ноября 2022 г. N </a:t>
            </a:r>
            <a:r>
              <a:rPr lang="ru-RU" sz="1400"/>
              <a:t>1028 ОБ </a:t>
            </a:r>
            <a:r>
              <a:rPr lang="ru-RU" sz="1400"/>
              <a:t>УТВЕРЖДЕНИИ ФЕДЕРАЛЬНОЙ ОБРАЗОВАТЕЛЬНОЙ </a:t>
            </a:r>
            <a:r>
              <a:rPr lang="ru-RU" sz="1400"/>
              <a:t>ПРОГРАММЫ  ДОШКОЛЬНОГО </a:t>
            </a:r>
            <a:r>
              <a:rPr lang="ru-RU" sz="1400"/>
              <a:t>ОБРАЗОВАНИЯ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1" name="Текст 4" hidden="0"/>
          <p:cNvSpPr>
            <a:spLocks noAdjustHandles="0" noChangeArrowheads="0"/>
          </p:cNvSpPr>
          <p:nvPr isPhoto="0" userDrawn="0"/>
        </p:nvSpPr>
        <p:spPr bwMode="auto">
          <a:xfrm>
            <a:off x="300445" y="6126477"/>
            <a:ext cx="11443062" cy="57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94865" y="0"/>
            <a:ext cx="11897135" cy="6691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69817" y="0"/>
            <a:ext cx="11949659" cy="676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2880" y="27100"/>
            <a:ext cx="12009120" cy="690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4502" y="0"/>
            <a:ext cx="11981045" cy="7014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09896" y="845105"/>
            <a:ext cx="10646227" cy="601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-13062" y="0"/>
            <a:ext cx="1207007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ONLYOFFICE/5.5.1.78</Application>
  <DocSecurity>0</DocSecurity>
  <PresentationFormat>Широкоэкранный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>diakov.net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Анатольевна Светлана</dc:creator>
  <cp:keywords/>
  <dc:description/>
  <dc:identifier/>
  <dc:language/>
  <cp:lastModifiedBy/>
  <cp:revision>26</cp:revision>
  <dcterms:created xsi:type="dcterms:W3CDTF">2023-03-05T16:51:08Z</dcterms:created>
  <dcterms:modified xsi:type="dcterms:W3CDTF">2023-03-20T09:29:56Z</dcterms:modified>
  <cp:category/>
  <cp:contentStatus/>
  <cp:version/>
</cp:coreProperties>
</file>